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4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80" r:id="rId13"/>
    <p:sldId id="289" r:id="rId14"/>
    <p:sldId id="265" r:id="rId15"/>
    <p:sldId id="266" r:id="rId16"/>
    <p:sldId id="291" r:id="rId17"/>
    <p:sldId id="267" r:id="rId18"/>
    <p:sldId id="268" r:id="rId19"/>
    <p:sldId id="282" r:id="rId20"/>
    <p:sldId id="293" r:id="rId21"/>
    <p:sldId id="295" r:id="rId22"/>
    <p:sldId id="294" r:id="rId23"/>
    <p:sldId id="269" r:id="rId24"/>
    <p:sldId id="284" r:id="rId25"/>
    <p:sldId id="270" r:id="rId26"/>
    <p:sldId id="301" r:id="rId27"/>
    <p:sldId id="303" r:id="rId28"/>
    <p:sldId id="285" r:id="rId29"/>
    <p:sldId id="297" r:id="rId30"/>
    <p:sldId id="271" r:id="rId31"/>
    <p:sldId id="272" r:id="rId32"/>
    <p:sldId id="273" r:id="rId33"/>
    <p:sldId id="274" r:id="rId34"/>
    <p:sldId id="283" r:id="rId35"/>
    <p:sldId id="275" r:id="rId36"/>
    <p:sldId id="276" r:id="rId37"/>
    <p:sldId id="277" r:id="rId38"/>
    <p:sldId id="304" r:id="rId39"/>
    <p:sldId id="290" r:id="rId40"/>
    <p:sldId id="299" r:id="rId41"/>
    <p:sldId id="286" r:id="rId42"/>
    <p:sldId id="287" r:id="rId43"/>
    <p:sldId id="288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78D8"/>
    <a:srgbClr val="A64D79"/>
    <a:srgbClr val="6AA84F"/>
    <a:srgbClr val="F1C232"/>
    <a:srgbClr val="E69138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000" autoAdjust="0"/>
  </p:normalViewPr>
  <p:slideViewPr>
    <p:cSldViewPr snapToGrid="0">
      <p:cViewPr varScale="1">
        <p:scale>
          <a:sx n="123" d="100"/>
          <a:sy n="123" d="100"/>
        </p:scale>
        <p:origin x="125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76232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8958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2236f668e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2236f668e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558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2236f668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2236f668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c’est </a:t>
            </a:r>
            <a:r>
              <a:rPr lang="fr" dirty="0"/>
              <a:t>un webapp qui est ...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8705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2236f668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2236f668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9691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2236f668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2236f668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3832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2236f668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2236f668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8116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236f668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2236f668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79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236f668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2236f668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9041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236f668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2236f668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2026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236f668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2236f668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2009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236f668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2236f668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910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d1b62e5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d1b62e5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0109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2236f668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2236f668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945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236f668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236f668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7416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236f668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236f668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0148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236f668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236f668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1790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236f668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236f668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1442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236f668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236f668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832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236f668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236f668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65212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2236f668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2236f668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1444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2236f668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2236f668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93653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2236f668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2236f668e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7459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d1b62e5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d1b62e5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134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2236f668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2236f668e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04080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2236f668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2236f668e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21603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2236f668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2236f668e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8526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2236f668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2236f668e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8499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2236f66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2236f66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98183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 smtClean="0"/>
              <a:t>DCU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48179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 smtClean="0"/>
              <a:t>DCU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03082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 smtClean="0"/>
              <a:t>DCU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78301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 smtClean="0"/>
              <a:t>DCU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73928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d1b62e51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d1b62e51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6540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d1b62e51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d1b62e51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une </a:t>
            </a:r>
            <a:r>
              <a:rPr lang="fr" dirty="0"/>
              <a:t>page web qui ressemble à une application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3059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d1b62e51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d1b62e51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9 </a:t>
            </a:r>
            <a:r>
              <a:rPr lang="fr" dirty="0"/>
              <a:t>étapes vraiment géniale android pour avoir un semblant d’applciation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7885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d1b62e51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d1b62e51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un </a:t>
            </a:r>
            <a:r>
              <a:rPr lang="fr" dirty="0"/>
              <a:t>papier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alex russel un chrome developer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le web peut apporter une solution d’application tel qu’on la connaît nativement (quasiment)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5093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d1b62e51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d1b62e51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il </a:t>
            </a:r>
            <a:r>
              <a:rPr lang="fr" dirty="0"/>
              <a:t>part d’un problème : on perd 20 pourcent à chaque étape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load du store: ca prend un peu de temps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pas forcément les bons mots clés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avant de cliquer sur installer : lire les commentaires, est-ce que c’est ce qu’il souhaite vmt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toutes les permissions sont ouvertes: bah non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ça télécharge pas forcément rapidement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quelles sont les étapes qu’on peut faire sauter 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361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d1b62e51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d1b62e51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DCU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c’est </a:t>
            </a:r>
            <a:r>
              <a:rPr lang="fr" dirty="0"/>
              <a:t>un webapp qui est ...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5365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2236f668e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2236f668e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083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gitlab.groupesigma.fr/sd_poc/pwa_cha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mos.creative-tim.com/vuetify-material-dashboard/#/dashboar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/tools/workbox/" TargetMode="External"/><Relationship Id="rId7" Type="http://schemas.openxmlformats.org/officeDocument/2006/relationships/hyperlink" Target="https://www.npmjs.com/package/idb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.mozilla.org/en-US/docs/Web/API/IndexedDB_API" TargetMode="External"/><Relationship Id="rId5" Type="http://schemas.openxmlformats.org/officeDocument/2006/relationships/hyperlink" Target="https://developers.google.com/web/fundamentals/primers/service-worker/" TargetMode="External"/><Relationship Id="rId4" Type="http://schemas.openxmlformats.org/officeDocument/2006/relationships/hyperlink" Target="https://developers.google.com/web/fundamentals/instant-and-offline/web-storage/cache-api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/fundamentals/instant-and-offline/offline-cookbook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s.google.com/web/tools/lighthouse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twitter.com/slightlylat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Progressive Web App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futur des applications mobiles ?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18375" y="4160075"/>
            <a:ext cx="8520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 dirty="0">
                <a:solidFill>
                  <a:schemeClr val="dk2"/>
                </a:solidFill>
              </a:rPr>
              <a:t>Clément Guet, Dominique Cuvilliers</a:t>
            </a:r>
            <a:endParaRPr i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 dirty="0">
                <a:solidFill>
                  <a:schemeClr val="dk2"/>
                </a:solidFill>
              </a:rPr>
              <a:t>Mars 2019</a:t>
            </a:r>
            <a:endParaRPr i="1" dirty="0"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 amt="8000"/>
          </a:blip>
          <a:srcRect t="-32980" b="32980"/>
          <a:stretch/>
        </p:blipFill>
        <p:spPr>
          <a:xfrm>
            <a:off x="902025" y="452875"/>
            <a:ext cx="73533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>
            <a:spLocks noGrp="1"/>
          </p:cNvSpPr>
          <p:nvPr>
            <p:ph type="title"/>
          </p:nvPr>
        </p:nvSpPr>
        <p:spPr>
          <a:xfrm>
            <a:off x="311700" y="566945"/>
            <a:ext cx="8520600" cy="431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sz="1600" dirty="0" smtClean="0">
                <a:hlinkClick r:id="rId3"/>
              </a:rPr>
              <a:t>http</a:t>
            </a:r>
            <a:r>
              <a:rPr lang="fr-FR" sz="1600" dirty="0">
                <a:hlinkClick r:id="rId3"/>
              </a:rPr>
              <a:t>://gitlab.groupesigma.fr/sd_poc/pwa_chat</a:t>
            </a:r>
            <a:endParaRPr sz="16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21" y="1172846"/>
            <a:ext cx="2208949" cy="387236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051" y="1172846"/>
            <a:ext cx="5708482" cy="3353537"/>
          </a:xfrm>
          <a:prstGeom prst="rect">
            <a:avLst/>
          </a:prstGeom>
        </p:spPr>
      </p:pic>
      <p:sp>
        <p:nvSpPr>
          <p:cNvPr id="5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mtClean="0">
                <a:solidFill>
                  <a:schemeClr val="bg1"/>
                </a:solidFill>
              </a:rPr>
              <a:t>POC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0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461250" y="2073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/>
          <p:nvPr/>
        </p:nvSpPr>
        <p:spPr>
          <a:xfrm>
            <a:off x="4954766" y="729690"/>
            <a:ext cx="1533900" cy="13881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rgbClr val="FFFFFF"/>
                </a:solidFill>
              </a:rPr>
              <a:t>Progressive</a:t>
            </a:r>
            <a:endParaRPr sz="12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750" y="757050"/>
            <a:ext cx="3429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5150" y="636725"/>
            <a:ext cx="4736450" cy="35523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PROGRESSIVE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PROGRESSIVE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t="2395"/>
          <a:stretch/>
        </p:blipFill>
        <p:spPr>
          <a:xfrm>
            <a:off x="0" y="689675"/>
            <a:ext cx="9126224" cy="445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6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613650" y="3597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/>
          <p:nvPr/>
        </p:nvSpPr>
        <p:spPr>
          <a:xfrm>
            <a:off x="5508250" y="2270375"/>
            <a:ext cx="1484400" cy="13338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Responsive</a:t>
            </a:r>
            <a:endParaRPr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131" y="673207"/>
            <a:ext cx="5364351" cy="44702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RESPONSIVE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body" idx="1"/>
          </p:nvPr>
        </p:nvSpPr>
        <p:spPr>
          <a:xfrm>
            <a:off x="311700" y="65652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fr-FR" dirty="0" smtClean="0">
                <a:latin typeface="Bahnschrift" panose="020B0502040204020203" pitchFamily="34" charset="0"/>
              </a:rPr>
              <a:t>$ vue </a:t>
            </a:r>
            <a:r>
              <a:rPr lang="fr-FR" dirty="0" err="1">
                <a:latin typeface="Bahnschrift" panose="020B0502040204020203" pitchFamily="34" charset="0"/>
              </a:rPr>
              <a:t>init</a:t>
            </a:r>
            <a:r>
              <a:rPr lang="fr-FR" dirty="0">
                <a:latin typeface="Bahnschrift" panose="020B0502040204020203" pitchFamily="34" charset="0"/>
              </a:rPr>
              <a:t> </a:t>
            </a:r>
            <a:r>
              <a:rPr lang="fr-FR" dirty="0" err="1">
                <a:latin typeface="Bahnschrift" panose="020B0502040204020203" pitchFamily="34" charset="0"/>
              </a:rPr>
              <a:t>pwa</a:t>
            </a:r>
            <a:r>
              <a:rPr lang="fr-FR" dirty="0">
                <a:latin typeface="Bahnschrift" panose="020B0502040204020203" pitchFamily="34" charset="0"/>
              </a:rPr>
              <a:t> </a:t>
            </a:r>
            <a:r>
              <a:rPr lang="fr-FR" dirty="0" smtClean="0">
                <a:latin typeface="Bahnschrift" panose="020B0502040204020203" pitchFamily="34" charset="0"/>
              </a:rPr>
              <a:t>chattons</a:t>
            </a:r>
            <a:endParaRPr lang="fr-FR" dirty="0" smtClean="0">
              <a:latin typeface="Bahnschrift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fr-FR" dirty="0" smtClean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028" name="Picture 4" descr="https://cdn-images-1.medium.com/max/2400/1*WQFOAsM5rqgzfEsYVb3We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67" y="1313271"/>
            <a:ext cx="1422865" cy="289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361" y="2346481"/>
            <a:ext cx="5076156" cy="853808"/>
          </a:xfrm>
          <a:prstGeom prst="rect">
            <a:avLst/>
          </a:prstGeom>
        </p:spPr>
      </p:pic>
      <p:sp>
        <p:nvSpPr>
          <p:cNvPr id="9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RESPONSIVE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30" name="Picture 6" descr="Warning on Apple iOS 12.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46" y="1856593"/>
            <a:ext cx="824502" cy="82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2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RESPONSIVE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9" y="723243"/>
            <a:ext cx="8973519" cy="9360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39" y="1931852"/>
            <a:ext cx="8973519" cy="10734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22453"/>
            <a:ext cx="8981268" cy="73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8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RESPONSIVE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624" y="635182"/>
            <a:ext cx="6144751" cy="433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6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RESPONSIVE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2700"/>
            <a:ext cx="9144000" cy="42826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35431" y="4833534"/>
            <a:ext cx="8237349" cy="309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hlinkClick r:id="rId4"/>
              </a:rPr>
              <a:t>https://demos.creative-tim.com/vuetify-material-dashboard/#/dashboard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91160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mobile aujourd’hui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00" y="1753525"/>
            <a:ext cx="2271300" cy="15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2954200" y="3449325"/>
            <a:ext cx="2327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 Web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3875" y="1928613"/>
            <a:ext cx="2928350" cy="11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258550" y="3449325"/>
            <a:ext cx="2327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Natif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450" y="1836887"/>
            <a:ext cx="3009350" cy="134747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6344275" y="3481450"/>
            <a:ext cx="2327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Hybride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613650" y="3597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/>
          <p:nvPr/>
        </p:nvSpPr>
        <p:spPr>
          <a:xfrm>
            <a:off x="4564380" y="3440296"/>
            <a:ext cx="1484400" cy="13338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rgbClr val="FFFFFF"/>
                </a:solidFill>
              </a:rPr>
              <a:t>Offline</a:t>
            </a:r>
            <a:endParaRPr sz="12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069"/>
            <a:ext cx="9144000" cy="46920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89;p27"/>
          <p:cNvSpPr txBox="1">
            <a:spLocks/>
          </p:cNvSpPr>
          <p:nvPr/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OFFLINE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34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OFFLINE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0" name="Google Shape;190;p27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876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fr-FR" dirty="0">
                <a:hlinkClick r:id="rId3"/>
              </a:rPr>
              <a:t>https://developers.google.com/web/tools/workbox</a:t>
            </a:r>
            <a:r>
              <a:rPr lang="fr-FR" dirty="0" smtClean="0">
                <a:hlinkClick r:id="rId3"/>
              </a:rPr>
              <a:t>/</a:t>
            </a:r>
            <a:endParaRPr lang="fr-FR" dirty="0" smtClean="0"/>
          </a:p>
          <a:p>
            <a:pPr marL="0" lvl="0" indent="0">
              <a:spcAft>
                <a:spcPts val="1600"/>
              </a:spcAft>
              <a:buNone/>
            </a:pPr>
            <a:r>
              <a:rPr lang="fr-FR" dirty="0" smtClean="0"/>
              <a:t>Ajout header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 smtClean="0"/>
              <a:t>Cache </a:t>
            </a:r>
            <a:r>
              <a:rPr lang="fr-FR" dirty="0" err="1" smtClean="0"/>
              <a:t>Requeste</a:t>
            </a:r>
            <a:r>
              <a:rPr lang="fr-FR" dirty="0" smtClean="0"/>
              <a:t> </a:t>
            </a:r>
            <a:r>
              <a:rPr lang="fr-FR" dirty="0" err="1" smtClean="0"/>
              <a:t>Randomuser</a:t>
            </a:r>
            <a:r>
              <a:rPr lang="fr-FR" dirty="0" smtClean="0"/>
              <a:t> à expliquer </a:t>
            </a:r>
            <a:r>
              <a:rPr lang="fr-FR" dirty="0" err="1" smtClean="0"/>
              <a:t>NetworkFirst</a:t>
            </a:r>
            <a:r>
              <a:rPr lang="fr-FR" dirty="0" smtClean="0"/>
              <a:t>/</a:t>
            </a:r>
            <a:r>
              <a:rPr lang="fr-FR" dirty="0" err="1" smtClean="0"/>
              <a:t>CacheFirst</a:t>
            </a:r>
            <a:endParaRPr lang="fr-FR" dirty="0" smtClean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 err="1" smtClean="0"/>
              <a:t>Sw-toolbox</a:t>
            </a:r>
            <a:endParaRPr lang="fr-FR" dirty="0" smtClean="0"/>
          </a:p>
          <a:p>
            <a:r>
              <a:rPr lang="en-US" dirty="0"/>
              <a:t>Let’s get right to the point with a general recommendation for storing data offline:</a:t>
            </a:r>
          </a:p>
          <a:p>
            <a:r>
              <a:rPr lang="en-US" dirty="0"/>
              <a:t>For the network resources necessary to load your app while offline, use the </a:t>
            </a:r>
            <a:r>
              <a:rPr lang="en-US" b="1" dirty="0">
                <a:hlinkClick r:id="rId4"/>
              </a:rPr>
              <a:t>Cache API</a:t>
            </a:r>
            <a:r>
              <a:rPr lang="en-US" dirty="0"/>
              <a:t> (part of </a:t>
            </a:r>
            <a:r>
              <a:rPr lang="en-US" dirty="0">
                <a:hlinkClick r:id="rId5"/>
              </a:rPr>
              <a:t>service workers</a:t>
            </a:r>
            <a:r>
              <a:rPr lang="en-US" dirty="0"/>
              <a:t>).</a:t>
            </a:r>
          </a:p>
          <a:p>
            <a:r>
              <a:rPr lang="en-US" dirty="0"/>
              <a:t>For all other data, use </a:t>
            </a:r>
            <a:r>
              <a:rPr lang="en-US" b="1" dirty="0" err="1">
                <a:hlinkClick r:id="rId6"/>
              </a:rPr>
              <a:t>IndexedDB</a:t>
            </a:r>
            <a:r>
              <a:rPr lang="en-US" dirty="0"/>
              <a:t> (with a </a:t>
            </a:r>
            <a:r>
              <a:rPr lang="en-US" dirty="0">
                <a:hlinkClick r:id="rId7"/>
              </a:rPr>
              <a:t>promises wrapper</a:t>
            </a:r>
            <a:r>
              <a:rPr lang="en-US" dirty="0"/>
              <a:t>).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82" y="293085"/>
            <a:ext cx="9154382" cy="4850415"/>
          </a:xfrm>
          <a:prstGeom prst="rect">
            <a:avLst/>
          </a:prstGeom>
        </p:spPr>
      </p:pic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OFFLINE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28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OFFLINE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50" name="Picture 2" descr="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8201"/>
            <a:ext cx="9155592" cy="362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89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type="body" idx="1"/>
          </p:nvPr>
        </p:nvSpPr>
        <p:spPr>
          <a:xfrm>
            <a:off x="2341512" y="1518395"/>
            <a:ext cx="4099128" cy="1975376"/>
          </a:xfrm>
        </p:spPr>
        <p:txBody>
          <a:bodyPr>
            <a:normAutofit/>
          </a:bodyPr>
          <a:lstStyle/>
          <a:p>
            <a:pPr marL="0" indent="0" algn="just" fontAlgn="base">
              <a:buNone/>
            </a:pPr>
            <a:r>
              <a:rPr lang="en-US" i="1" dirty="0" smtClean="0"/>
              <a:t>“ There </a:t>
            </a:r>
            <a:r>
              <a:rPr lang="en-US" i="1" dirty="0"/>
              <a:t>are only two hard things in Computer Science: cache invalidation and naming things</a:t>
            </a:r>
            <a:r>
              <a:rPr lang="en-US" i="1" dirty="0" smtClean="0"/>
              <a:t>.”</a:t>
            </a:r>
          </a:p>
          <a:p>
            <a:pPr marL="0" indent="0" fontAlgn="base">
              <a:buNone/>
            </a:pPr>
            <a:endParaRPr lang="en-US" i="1" dirty="0"/>
          </a:p>
          <a:p>
            <a:pPr marL="0" indent="0" fontAlgn="base">
              <a:buNone/>
            </a:pPr>
            <a:r>
              <a:rPr lang="en-US" i="1" dirty="0" smtClean="0"/>
              <a:t>--Phil </a:t>
            </a:r>
            <a:r>
              <a:rPr lang="en-US" i="1" dirty="0" err="1"/>
              <a:t>Karlton</a:t>
            </a:r>
            <a:endParaRPr lang="en-US" i="1" dirty="0"/>
          </a:p>
          <a:p>
            <a:pPr lvl="1"/>
            <a:endParaRPr lang="fr-FR" dirty="0" smtClean="0"/>
          </a:p>
        </p:txBody>
      </p:sp>
      <p:sp>
        <p:nvSpPr>
          <p:cNvPr id="2" name="Rectangle 1"/>
          <p:cNvSpPr/>
          <p:nvPr/>
        </p:nvSpPr>
        <p:spPr>
          <a:xfrm>
            <a:off x="-180923" y="4073626"/>
            <a:ext cx="9143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hlinkClick r:id="rId3"/>
              </a:rPr>
              <a:t>https://developers.google.com/web/fundamentals/instant-and-offline/offline-cookbook/</a:t>
            </a:r>
            <a:endParaRPr lang="fr-FR" dirty="0"/>
          </a:p>
        </p:txBody>
      </p:sp>
      <p:sp>
        <p:nvSpPr>
          <p:cNvPr id="4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OFFLINE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30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OFFLINE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960" y="620487"/>
            <a:ext cx="5667712" cy="5229325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2960177" y="1418095"/>
            <a:ext cx="2014780" cy="2634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2849106" y="3486719"/>
            <a:ext cx="2014780" cy="2634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36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8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613650" y="3597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/>
          <p:nvPr/>
        </p:nvSpPr>
        <p:spPr>
          <a:xfrm>
            <a:off x="2820241" y="3439575"/>
            <a:ext cx="1484400" cy="1333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rgbClr val="FFFFFF"/>
                </a:solidFill>
              </a:rPr>
              <a:t>Sécurisée</a:t>
            </a:r>
            <a:endParaRPr sz="12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E6913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SECURISEE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AutoShape 2" descr="RÃ©sultat de recherche d'images pour &quot;gcp&quot;"/>
          <p:cNvSpPr>
            <a:spLocks noChangeAspect="1" noChangeArrowheads="1"/>
          </p:cNvSpPr>
          <p:nvPr/>
        </p:nvSpPr>
        <p:spPr bwMode="auto">
          <a:xfrm>
            <a:off x="155574" y="-144463"/>
            <a:ext cx="2693761" cy="269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2" name="Picture 4" descr="RÃ©sultat de recherche d'images pour &quot;gcp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08" y="3203129"/>
            <a:ext cx="1159556" cy="115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Ã©sultat de recherche d'images pour &quot;letsencrypt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221" y="3344193"/>
            <a:ext cx="3412219" cy="87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Ã©sultat de recherche d'images pour &quot;nginx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036" y="3449845"/>
            <a:ext cx="2718707" cy="91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Ã©sultat de recherche d'images pour &quot;https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936" y="1304667"/>
            <a:ext cx="2305504" cy="115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0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613650" y="3597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/>
          <p:nvPr/>
        </p:nvSpPr>
        <p:spPr>
          <a:xfrm>
            <a:off x="1867150" y="2333125"/>
            <a:ext cx="1484400" cy="1333800"/>
          </a:xfrm>
          <a:prstGeom prst="ellipse">
            <a:avLst/>
          </a:prstGeom>
          <a:solidFill>
            <a:srgbClr val="674EA7"/>
          </a:solidFill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Up to Date</a:t>
            </a:r>
            <a:endParaRPr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mobile aujourd’hui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050" y="1146975"/>
            <a:ext cx="5681200" cy="372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1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613650" y="3597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/>
          <p:nvPr/>
        </p:nvSpPr>
        <p:spPr>
          <a:xfrm>
            <a:off x="2141367" y="937707"/>
            <a:ext cx="1484400" cy="1333800"/>
          </a:xfrm>
          <a:prstGeom prst="ellipse">
            <a:avLst/>
          </a:prstGeom>
          <a:solidFill>
            <a:srgbClr val="A64D79"/>
          </a:solidFill>
          <a:ln w="952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Installable</a:t>
            </a:r>
            <a:endParaRPr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title"/>
          </p:nvPr>
        </p:nvSpPr>
        <p:spPr>
          <a:xfrm>
            <a:off x="311700" y="7306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Manifest.json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215" y="645766"/>
            <a:ext cx="5118085" cy="4424668"/>
          </a:xfrm>
          <a:prstGeom prst="rect">
            <a:avLst/>
          </a:prstGeom>
        </p:spPr>
      </p:pic>
      <p:sp>
        <p:nvSpPr>
          <p:cNvPr id="6" name="Google Shape;204;p29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INSTALLABLE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34209" y="2461868"/>
            <a:ext cx="3347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 smtClean="0">
                <a:latin typeface="Bahnschrift" panose="020B0502040204020203" pitchFamily="34" charset="0"/>
              </a:rPr>
              <a:t>Manifest.json</a:t>
            </a:r>
            <a:r>
              <a:rPr lang="fr-FR" sz="3600" dirty="0" smtClean="0">
                <a:latin typeface="Bahnschrift" panose="020B0502040204020203" pitchFamily="34" charset="0"/>
              </a:rPr>
              <a:t> &gt;</a:t>
            </a:r>
            <a:endParaRPr lang="fr-FR" sz="36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5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Android</a:t>
            </a:r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499" y="645385"/>
            <a:ext cx="2492201" cy="4430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32"/>
          <p:cNvCxnSpPr/>
          <p:nvPr/>
        </p:nvCxnSpPr>
        <p:spPr>
          <a:xfrm flipH="1">
            <a:off x="5643173" y="2328707"/>
            <a:ext cx="2339400" cy="2158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Google Shape;204;p29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INSTALLABLE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IMG_5381.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09627" y="641698"/>
            <a:ext cx="2492349" cy="4432059"/>
          </a:xfrm>
          <a:prstGeom prst="rect">
            <a:avLst/>
          </a:prstGeom>
        </p:spPr>
      </p:pic>
      <p:sp>
        <p:nvSpPr>
          <p:cNvPr id="6" name="Google Shape;204;p29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INSTALLABLE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4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461250" y="2073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/>
          <p:nvPr/>
        </p:nvSpPr>
        <p:spPr>
          <a:xfrm>
            <a:off x="3454800" y="236039"/>
            <a:ext cx="1484400" cy="1333800"/>
          </a:xfrm>
          <a:prstGeom prst="ellipse">
            <a:avLst/>
          </a:prstGeom>
          <a:solidFill>
            <a:srgbClr val="3C78D8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Engageante</a:t>
            </a:r>
            <a:endParaRPr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9144000" cy="567595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ENGAGEANTE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170" name="Picture 2" descr="RÃ©sultat de recherche d'images pour &quot;push api pwa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29" y="655354"/>
            <a:ext cx="6701283" cy="462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072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7595"/>
          </a:xfrm>
          <a:solidFill>
            <a:srgbClr val="00B0F0"/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EXEMPLES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cdn-images-1.medium.com/max/800/0*9yC_zmcBsVVSxBM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9" y="1005863"/>
            <a:ext cx="1501141" cy="30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-images-1.medium.com/max/800/0*WmkpH3QfA4ZHs3W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59" y="1005863"/>
            <a:ext cx="3060019" cy="30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-images-1.medium.com/max/800/0*MLoFmWXWTaQF4sZ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560" y="1005863"/>
            <a:ext cx="1518462" cy="30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868679" y="4298410"/>
            <a:ext cx="1501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AliExpress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880359" y="4298409"/>
            <a:ext cx="3060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Twitter Lite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820560" y="4298408"/>
            <a:ext cx="1518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Forbes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548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7595"/>
          </a:xfrm>
          <a:solidFill>
            <a:srgbClr val="00B0F0"/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DEVTOOLS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t="33711"/>
          <a:stretch/>
        </p:blipFill>
        <p:spPr>
          <a:xfrm>
            <a:off x="0" y="1301857"/>
            <a:ext cx="9144000" cy="296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7595"/>
          </a:xfrm>
          <a:solidFill>
            <a:srgbClr val="00B0F0"/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DEVTOOLS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60" y="1020342"/>
            <a:ext cx="5055884" cy="38983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50561" y="662940"/>
            <a:ext cx="42931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https://developers.google.com/web/tools/lighthouse/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57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fr-FR" sz="1200" dirty="0" smtClean="0"/>
              <a:t>Parmi les fonctionnalités natives qu’on peut utiliser sur iOS au sein d’une PWA, on retrouvera par exemple :</a:t>
            </a:r>
          </a:p>
          <a:p>
            <a:pPr marL="114300" indent="0">
              <a:buNone/>
            </a:pPr>
            <a:r>
              <a:rPr lang="fr-FR" sz="1200" dirty="0" smtClean="0"/>
              <a:t> – La géolocalisation</a:t>
            </a:r>
          </a:p>
          <a:p>
            <a:pPr marL="114300" indent="0">
              <a:buNone/>
            </a:pPr>
            <a:r>
              <a:rPr lang="fr-FR" sz="1200" dirty="0" smtClean="0"/>
              <a:t> </a:t>
            </a:r>
            <a:r>
              <a:rPr lang="fr-FR" sz="1200" dirty="0" smtClean="0"/>
              <a:t>– </a:t>
            </a:r>
            <a:r>
              <a:rPr lang="fr-FR" sz="1200" dirty="0"/>
              <a:t>Les capteurs (boussole, accéléromètre, gyroscope)</a:t>
            </a:r>
          </a:p>
          <a:p>
            <a:pPr marL="114300" indent="0">
              <a:buNone/>
            </a:pPr>
            <a:r>
              <a:rPr lang="fr-FR" sz="1200" dirty="0" smtClean="0"/>
              <a:t> – </a:t>
            </a:r>
            <a:r>
              <a:rPr lang="fr-FR" sz="1200" dirty="0"/>
              <a:t>La caméra ainsi que des fonctionnalités audio</a:t>
            </a:r>
          </a:p>
          <a:p>
            <a:pPr marL="114300" indent="0">
              <a:buNone/>
            </a:pPr>
            <a:r>
              <a:rPr lang="fr-FR" sz="1200" dirty="0" smtClean="0"/>
              <a:t> – </a:t>
            </a:r>
            <a:r>
              <a:rPr lang="fr-FR" sz="1200" dirty="0"/>
              <a:t>Apple </a:t>
            </a:r>
            <a:r>
              <a:rPr lang="fr-FR" sz="1200" dirty="0" err="1"/>
              <a:t>Pay</a:t>
            </a:r>
            <a:endParaRPr lang="fr-FR" sz="1200" dirty="0"/>
          </a:p>
          <a:p>
            <a:pPr marL="114300" indent="0">
              <a:buNone/>
            </a:pPr>
            <a:r>
              <a:rPr lang="fr-FR" sz="1200" dirty="0" smtClean="0"/>
              <a:t> – </a:t>
            </a:r>
            <a:r>
              <a:rPr lang="fr-FR" sz="1200" dirty="0"/>
              <a:t>Des fonctionnalités hors ligne depuis l’intégration des Services </a:t>
            </a:r>
            <a:r>
              <a:rPr lang="fr-FR" sz="1200" dirty="0" err="1"/>
              <a:t>Workers</a:t>
            </a:r>
            <a:endParaRPr lang="fr-FR" sz="1200" dirty="0"/>
          </a:p>
          <a:p>
            <a:pPr marL="114300" indent="0">
              <a:buNone/>
            </a:pPr>
            <a:r>
              <a:rPr lang="fr-FR" sz="1200" dirty="0" smtClean="0"/>
              <a:t> – </a:t>
            </a:r>
            <a:r>
              <a:rPr lang="fr-FR" sz="1200" dirty="0"/>
              <a:t>La possibilité d’installer la PWA directement sur le téléphone avec une icône, comme pour une application</a:t>
            </a:r>
          </a:p>
          <a:p>
            <a:pPr marL="114300" indent="0">
              <a:buNone/>
            </a:pPr>
            <a:r>
              <a:rPr lang="fr-FR" sz="1200" dirty="0"/>
              <a:t> </a:t>
            </a:r>
          </a:p>
          <a:p>
            <a:pPr marL="114300" indent="0">
              <a:buNone/>
            </a:pPr>
            <a:r>
              <a:rPr lang="fr-FR" sz="1200" dirty="0"/>
              <a:t>En revanche, voici quelques les limitations actuelles sur iOS :</a:t>
            </a:r>
          </a:p>
          <a:p>
            <a:pPr marL="114300" indent="0">
              <a:buNone/>
            </a:pPr>
            <a:r>
              <a:rPr lang="fr-FR" sz="1200" dirty="0" smtClean="0"/>
              <a:t> – </a:t>
            </a:r>
            <a:r>
              <a:rPr lang="fr-FR" sz="1200" dirty="0"/>
              <a:t>Une PWA iOS ne peut pas stocker plus de 50Mo en mode hors ligne</a:t>
            </a:r>
          </a:p>
          <a:p>
            <a:pPr marL="114300" indent="0">
              <a:buNone/>
            </a:pPr>
            <a:r>
              <a:rPr lang="fr-FR" sz="1200" dirty="0" smtClean="0"/>
              <a:t> – </a:t>
            </a:r>
            <a:r>
              <a:rPr lang="fr-FR" sz="1200" dirty="0"/>
              <a:t>Si l’utilisateur n’utilise pas l’application pendant un certain temps, le système peut automatiquement vider le cache de l’application</a:t>
            </a:r>
          </a:p>
          <a:p>
            <a:pPr marL="114300" indent="0">
              <a:buNone/>
            </a:pPr>
            <a:r>
              <a:rPr lang="fr-FR" sz="1200" dirty="0" smtClean="0"/>
              <a:t> – </a:t>
            </a:r>
            <a:r>
              <a:rPr lang="fr-FR" sz="1200" dirty="0"/>
              <a:t>Pas d’accès à certaines fonctionnalités telles que le </a:t>
            </a:r>
            <a:r>
              <a:rPr lang="fr-FR" sz="1200" dirty="0" err="1"/>
              <a:t>bluetooth</a:t>
            </a:r>
            <a:endParaRPr lang="fr-FR" sz="1200" dirty="0"/>
          </a:p>
          <a:p>
            <a:pPr marL="114300" indent="0">
              <a:buNone/>
            </a:pPr>
            <a:r>
              <a:rPr lang="fr-FR" sz="1200" dirty="0" smtClean="0"/>
              <a:t> – </a:t>
            </a:r>
            <a:r>
              <a:rPr lang="fr-FR" sz="1200" dirty="0"/>
              <a:t>Pas de possibilité d’exécution de code en arrière plan (pas de synchronisation en arrière plan)</a:t>
            </a:r>
          </a:p>
          <a:p>
            <a:pPr marL="114300" indent="0">
              <a:buNone/>
            </a:pPr>
            <a:r>
              <a:rPr lang="fr-FR" sz="1200" dirty="0" smtClean="0"/>
              <a:t> – </a:t>
            </a:r>
            <a:r>
              <a:rPr lang="fr-FR" sz="1200" dirty="0"/>
              <a:t>Pas de possibilité d’accès à des données privées telles que les contacts, etc.</a:t>
            </a:r>
          </a:p>
          <a:p>
            <a:pPr marL="114300" indent="0">
              <a:buNone/>
            </a:pPr>
            <a:r>
              <a:rPr lang="fr-FR" sz="1200" dirty="0" smtClean="0"/>
              <a:t> – </a:t>
            </a:r>
            <a:r>
              <a:rPr lang="fr-FR" sz="1200" dirty="0"/>
              <a:t>Pas de push notification, pas de possibilité de badge de notification sur l’icône comme les applications iOS</a:t>
            </a:r>
          </a:p>
          <a:p>
            <a:pPr marL="114300" indent="0">
              <a:buNone/>
            </a:pPr>
            <a:r>
              <a:rPr lang="fr-FR" sz="1200" dirty="0" smtClean="0"/>
              <a:t> – </a:t>
            </a:r>
            <a:r>
              <a:rPr lang="fr-FR" sz="1200" dirty="0"/>
              <a:t>Pas d’accès aux API natives de partages aux réseaux sociaux</a:t>
            </a:r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9144000" cy="5675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Support </a:t>
            </a:r>
            <a:r>
              <a:rPr lang="fr-FR" dirty="0" err="1" smtClean="0">
                <a:solidFill>
                  <a:schemeClr val="bg1"/>
                </a:solidFill>
              </a:rPr>
              <a:t>IoS</a:t>
            </a:r>
            <a:r>
              <a:rPr lang="fr-FR" dirty="0" smtClean="0">
                <a:solidFill>
                  <a:schemeClr val="bg1"/>
                </a:solidFill>
              </a:rPr>
              <a:t>/Android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04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2007 : l’iphone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00" y="1191324"/>
            <a:ext cx="8253225" cy="35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Alors, c’est le futur ?</a:t>
            </a:r>
            <a:endParaRPr dirty="0"/>
          </a:p>
        </p:txBody>
      </p:sp>
      <p:sp>
        <p:nvSpPr>
          <p:cNvPr id="249" name="Google Shape;249;p35"/>
          <p:cNvSpPr txBox="1">
            <a:spLocks noGrp="1"/>
          </p:cNvSpPr>
          <p:nvPr>
            <p:ph type="body" idx="1"/>
          </p:nvPr>
        </p:nvSpPr>
        <p:spPr>
          <a:xfrm>
            <a:off x="225552" y="1413965"/>
            <a:ext cx="8606748" cy="32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600"/>
              </a:spcBef>
              <a:spcAft>
                <a:spcPts val="1600"/>
              </a:spcAft>
              <a:buNone/>
            </a:pPr>
            <a:r>
              <a:rPr lang="fr-FR" dirty="0" smtClean="0"/>
              <a:t>Oui mais…</a:t>
            </a:r>
          </a:p>
          <a:p>
            <a:pPr marL="0" lvl="0" indent="0" algn="l" rtl="0">
              <a:spcBef>
                <a:spcPts val="4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6146" name="Picture 2" descr="center h-7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835" y="785250"/>
            <a:ext cx="2492775" cy="353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72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2012 : l’android</a:t>
            </a:r>
            <a:endParaRPr dirty="0"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7200"/>
            <a:ext cx="8421825" cy="320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débuts : Juin 2015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0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https://infrequently.org/2015/06/progressive-apps-escaping-tabs-without-losing-our-soul/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750" y="1152475"/>
            <a:ext cx="2965175" cy="29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5519338" y="4252400"/>
            <a:ext cx="30000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b="1" u="sng">
                <a:solidFill>
                  <a:srgbClr val="657786"/>
                </a:solidFill>
                <a:highlight>
                  <a:srgbClr val="E6ECF0"/>
                </a:highlight>
                <a:hlinkClick r:id="rId4"/>
              </a:rPr>
              <a:t>@</a:t>
            </a:r>
            <a:r>
              <a:rPr lang="fr" sz="1050" u="sng">
                <a:solidFill>
                  <a:srgbClr val="657786"/>
                </a:solidFill>
                <a:highlight>
                  <a:srgbClr val="E6ECF0"/>
                </a:highlight>
                <a:hlinkClick r:id="rId4"/>
              </a:rPr>
              <a:t>slightlylate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7679" y="4252400"/>
            <a:ext cx="588346" cy="4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5536738" y="593325"/>
            <a:ext cx="30000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b="1">
                <a:highlight>
                  <a:srgbClr val="E6ECF0"/>
                </a:highlight>
              </a:rPr>
              <a:t>Alex Russell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385200" y="894238"/>
            <a:ext cx="1885800" cy="4173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Chargement du store</a:t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385200" y="1508213"/>
            <a:ext cx="1885800" cy="4173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Trouver l’application sur le store</a:t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385200" y="2104038"/>
            <a:ext cx="1885800" cy="41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Cliquer sur installer</a:t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385200" y="2666713"/>
            <a:ext cx="1885800" cy="41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Accepter les permissions</a:t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385200" y="3229388"/>
            <a:ext cx="1885800" cy="41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Télécharger, attendre</a:t>
            </a: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385200" y="3792063"/>
            <a:ext cx="1885800" cy="4173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Utiliser</a:t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2351125" y="918313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800</a:t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2351125" y="1536563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640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2351125" y="2132088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512</a:t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2351125" y="2666713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410</a:t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2351125" y="3257438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328</a:t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2351125" y="3820113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262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3664020" y="683600"/>
            <a:ext cx="199539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3913975" y="1719260"/>
            <a:ext cx="1588800" cy="1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Disons que ~1000 personnes sont intéressées par votre application</a:t>
            </a:r>
            <a:endParaRPr b="1" dirty="0"/>
          </a:p>
        </p:txBody>
      </p:sp>
      <p:cxnSp>
        <p:nvCxnSpPr>
          <p:cNvPr id="117" name="Google Shape;117;p19"/>
          <p:cNvCxnSpPr>
            <a:stCxn id="102" idx="2"/>
            <a:endCxn id="103" idx="0"/>
          </p:cNvCxnSpPr>
          <p:nvPr/>
        </p:nvCxnSpPr>
        <p:spPr>
          <a:xfrm>
            <a:off x="1328100" y="1311538"/>
            <a:ext cx="0" cy="1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9"/>
          <p:cNvCxnSpPr>
            <a:stCxn id="103" idx="2"/>
            <a:endCxn id="104" idx="0"/>
          </p:cNvCxnSpPr>
          <p:nvPr/>
        </p:nvCxnSpPr>
        <p:spPr>
          <a:xfrm>
            <a:off x="1328100" y="1925513"/>
            <a:ext cx="0" cy="17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9"/>
          <p:cNvCxnSpPr>
            <a:stCxn id="104" idx="2"/>
            <a:endCxn id="105" idx="0"/>
          </p:cNvCxnSpPr>
          <p:nvPr/>
        </p:nvCxnSpPr>
        <p:spPr>
          <a:xfrm>
            <a:off x="1328100" y="2521338"/>
            <a:ext cx="0" cy="14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" name="Google Shape;120;p19"/>
          <p:cNvCxnSpPr>
            <a:endCxn id="106" idx="0"/>
          </p:cNvCxnSpPr>
          <p:nvPr/>
        </p:nvCxnSpPr>
        <p:spPr>
          <a:xfrm>
            <a:off x="1328100" y="3083888"/>
            <a:ext cx="0" cy="14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9"/>
          <p:cNvCxnSpPr>
            <a:endCxn id="107" idx="0"/>
          </p:cNvCxnSpPr>
          <p:nvPr/>
        </p:nvCxnSpPr>
        <p:spPr>
          <a:xfrm>
            <a:off x="1328100" y="3646563"/>
            <a:ext cx="0" cy="14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126;p20"/>
          <p:cNvSpPr/>
          <p:nvPr/>
        </p:nvSpPr>
        <p:spPr>
          <a:xfrm>
            <a:off x="6130868" y="918313"/>
            <a:ext cx="1885800" cy="41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Cliquer sur installer</a:t>
            </a:r>
            <a:endParaRPr dirty="0"/>
          </a:p>
        </p:txBody>
      </p:sp>
      <p:sp>
        <p:nvSpPr>
          <p:cNvPr id="23" name="Google Shape;127;p20"/>
          <p:cNvSpPr/>
          <p:nvPr/>
        </p:nvSpPr>
        <p:spPr>
          <a:xfrm>
            <a:off x="6130868" y="1854113"/>
            <a:ext cx="1885800" cy="41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Accepter les permissions</a:t>
            </a:r>
            <a:endParaRPr/>
          </a:p>
        </p:txBody>
      </p:sp>
      <p:sp>
        <p:nvSpPr>
          <p:cNvPr id="24" name="Google Shape;128;p20"/>
          <p:cNvSpPr/>
          <p:nvPr/>
        </p:nvSpPr>
        <p:spPr>
          <a:xfrm>
            <a:off x="6130868" y="2805813"/>
            <a:ext cx="1885800" cy="41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Télécharger, attendre</a:t>
            </a:r>
            <a:endParaRPr/>
          </a:p>
        </p:txBody>
      </p:sp>
      <p:sp>
        <p:nvSpPr>
          <p:cNvPr id="25" name="Google Shape;129;p20"/>
          <p:cNvSpPr/>
          <p:nvPr/>
        </p:nvSpPr>
        <p:spPr>
          <a:xfrm>
            <a:off x="6201209" y="3788088"/>
            <a:ext cx="1885800" cy="4173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Utiliser</a:t>
            </a:r>
            <a:endParaRPr/>
          </a:p>
        </p:txBody>
      </p:sp>
      <p:sp>
        <p:nvSpPr>
          <p:cNvPr id="26" name="Google Shape;130;p20"/>
          <p:cNvSpPr txBox="1"/>
          <p:nvPr/>
        </p:nvSpPr>
        <p:spPr>
          <a:xfrm>
            <a:off x="8096793" y="946363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800</a:t>
            </a:r>
            <a:endParaRPr/>
          </a:p>
        </p:txBody>
      </p:sp>
      <p:sp>
        <p:nvSpPr>
          <p:cNvPr id="27" name="Google Shape;131;p20"/>
          <p:cNvSpPr txBox="1"/>
          <p:nvPr/>
        </p:nvSpPr>
        <p:spPr>
          <a:xfrm>
            <a:off x="8096793" y="1761838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640</a:t>
            </a:r>
            <a:endParaRPr/>
          </a:p>
        </p:txBody>
      </p:sp>
      <p:sp>
        <p:nvSpPr>
          <p:cNvPr id="28" name="Google Shape;132;p20"/>
          <p:cNvSpPr txBox="1"/>
          <p:nvPr/>
        </p:nvSpPr>
        <p:spPr>
          <a:xfrm>
            <a:off x="8096793" y="2833863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512</a:t>
            </a:r>
            <a:endParaRPr/>
          </a:p>
        </p:txBody>
      </p:sp>
      <p:sp>
        <p:nvSpPr>
          <p:cNvPr id="29" name="Google Shape;133;p20"/>
          <p:cNvSpPr txBox="1"/>
          <p:nvPr/>
        </p:nvSpPr>
        <p:spPr>
          <a:xfrm>
            <a:off x="8187509" y="3788088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410</a:t>
            </a:r>
            <a:endParaRPr/>
          </a:p>
        </p:txBody>
      </p:sp>
      <p:cxnSp>
        <p:nvCxnSpPr>
          <p:cNvPr id="32" name="Google Shape;136;p20"/>
          <p:cNvCxnSpPr>
            <a:stCxn id="22" idx="2"/>
            <a:endCxn id="23" idx="0"/>
          </p:cNvCxnSpPr>
          <p:nvPr/>
        </p:nvCxnSpPr>
        <p:spPr>
          <a:xfrm>
            <a:off x="7073768" y="1335613"/>
            <a:ext cx="0" cy="5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137;p20"/>
          <p:cNvCxnSpPr>
            <a:stCxn id="23" idx="2"/>
          </p:cNvCxnSpPr>
          <p:nvPr/>
        </p:nvCxnSpPr>
        <p:spPr>
          <a:xfrm>
            <a:off x="7073768" y="2271413"/>
            <a:ext cx="0" cy="5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138;p20"/>
          <p:cNvCxnSpPr>
            <a:stCxn id="24" idx="2"/>
          </p:cNvCxnSpPr>
          <p:nvPr/>
        </p:nvCxnSpPr>
        <p:spPr>
          <a:xfrm>
            <a:off x="7073768" y="3223113"/>
            <a:ext cx="0" cy="5930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" name="ZoneTexte 3"/>
          <p:cNvSpPr txBox="1"/>
          <p:nvPr/>
        </p:nvSpPr>
        <p:spPr>
          <a:xfrm>
            <a:off x="487680" y="280416"/>
            <a:ext cx="1682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AVEC LE STORE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>
            <a:off x="6232520" y="328048"/>
            <a:ext cx="1682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SANS LE STORE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/>
          <p:nvPr/>
        </p:nvSpPr>
        <p:spPr>
          <a:xfrm>
            <a:off x="3312838" y="1655238"/>
            <a:ext cx="1845600" cy="1716900"/>
          </a:xfrm>
          <a:prstGeom prst="ellipse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>
                <a:solidFill>
                  <a:srgbClr val="FFFFFF"/>
                </a:solidFill>
              </a:rPr>
              <a:t>PWA’s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5003750" y="727150"/>
            <a:ext cx="1533900" cy="13881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Progressive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5400350" y="2115250"/>
            <a:ext cx="1484400" cy="13338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Responsive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4437075" y="3336175"/>
            <a:ext cx="1484400" cy="13338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Offline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2682650" y="3336175"/>
            <a:ext cx="1484400" cy="1333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Sécurisée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1703450" y="2203900"/>
            <a:ext cx="1484400" cy="1333800"/>
          </a:xfrm>
          <a:prstGeom prst="ellipse">
            <a:avLst/>
          </a:prstGeom>
          <a:solidFill>
            <a:srgbClr val="674EA7"/>
          </a:solidFill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Up to Date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1970400" y="781450"/>
            <a:ext cx="1484400" cy="1333800"/>
          </a:xfrm>
          <a:prstGeom prst="ellipse">
            <a:avLst/>
          </a:prstGeom>
          <a:solidFill>
            <a:srgbClr val="A64D79"/>
          </a:solidFill>
          <a:ln w="952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Installable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3454800" y="215175"/>
            <a:ext cx="1484400" cy="1333800"/>
          </a:xfrm>
          <a:prstGeom prst="ellipse">
            <a:avLst/>
          </a:prstGeom>
          <a:solidFill>
            <a:srgbClr val="3C78D8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Engageante</a:t>
            </a:r>
            <a:endParaRPr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B0F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bg1"/>
                </a:solidFill>
              </a:rPr>
              <a:t>POC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63" name="Google Shape;26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42" y="1152475"/>
            <a:ext cx="3250370" cy="267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450" y="1717938"/>
            <a:ext cx="291465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9506" y="1283562"/>
            <a:ext cx="2784949" cy="241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 txBox="1"/>
          <p:nvPr/>
        </p:nvSpPr>
        <p:spPr>
          <a:xfrm>
            <a:off x="2007825" y="4028050"/>
            <a:ext cx="49575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i="1"/>
              <a:t>skipverify.com</a:t>
            </a:r>
            <a:endParaRPr sz="36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7D7A0272C7984BA4DBDF72ACFE6DCC" ma:contentTypeVersion="6" ma:contentTypeDescription="Crée un document." ma:contentTypeScope="" ma:versionID="ecdec6dec31c43fd9e51e7a8c37cabc8">
  <xsd:schema xmlns:xsd="http://www.w3.org/2001/XMLSchema" xmlns:xs="http://www.w3.org/2001/XMLSchema" xmlns:p="http://schemas.microsoft.com/office/2006/metadata/properties" xmlns:ns2="http://schemas.microsoft.com/sharepoint/v4" targetNamespace="http://schemas.microsoft.com/office/2006/metadata/properties" ma:root="true" ma:fieldsID="5bc0af58f6ba0d975f8f0253ec1a184f" ns2:_=""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Type de contenu"/>
        <xsd:element ref="dc:title" minOccurs="0" maxOccurs="1" ma:index="3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88D747-1682-4BDC-80DD-12B79E1A02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427575-F05A-48E0-9F22-CAB667FD3A00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4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5DC10B0-70F7-4AE5-BB04-0124EEC1BB1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4389</TotalTime>
  <Words>480</Words>
  <Application>Microsoft Office PowerPoint</Application>
  <PresentationFormat>Affichage à l'écran (16:9)</PresentationFormat>
  <Paragraphs>172</Paragraphs>
  <Slides>40</Slides>
  <Notes>39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3" baseType="lpstr">
      <vt:lpstr>Arial</vt:lpstr>
      <vt:lpstr>Bahnschrift</vt:lpstr>
      <vt:lpstr>Simple Light</vt:lpstr>
      <vt:lpstr>Progressive Web App</vt:lpstr>
      <vt:lpstr>Le mobile aujourd’hui</vt:lpstr>
      <vt:lpstr>Le mobile aujourd’hui</vt:lpstr>
      <vt:lpstr>2007 : l’iphone</vt:lpstr>
      <vt:lpstr>2012 : l’android</vt:lpstr>
      <vt:lpstr>Les débuts : Juin 2015</vt:lpstr>
      <vt:lpstr>Présentation PowerPoint</vt:lpstr>
      <vt:lpstr>Présentation PowerPoint</vt:lpstr>
      <vt:lpstr>POC</vt:lpstr>
      <vt:lpstr>http://gitlab.groupesigma.fr/sd_poc/pwa_chat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OFFLINE</vt:lpstr>
      <vt:lpstr>OFFLINE</vt:lpstr>
      <vt:lpstr>OFFLINE</vt:lpstr>
      <vt:lpstr>OFFLINE</vt:lpstr>
      <vt:lpstr>OFFLINE</vt:lpstr>
      <vt:lpstr>Présentation PowerPoint</vt:lpstr>
      <vt:lpstr>SECURISEE</vt:lpstr>
      <vt:lpstr>Présentation PowerPoint</vt:lpstr>
      <vt:lpstr>Présentation PowerPoint</vt:lpstr>
      <vt:lpstr>Manifest.json</vt:lpstr>
      <vt:lpstr>Android</vt:lpstr>
      <vt:lpstr>Présentation PowerPoint</vt:lpstr>
      <vt:lpstr>Présentation PowerPoint</vt:lpstr>
      <vt:lpstr>Présentation PowerPoint</vt:lpstr>
      <vt:lpstr>EXEMPLES</vt:lpstr>
      <vt:lpstr>DEVTOOLS</vt:lpstr>
      <vt:lpstr>DEVTOOLS</vt:lpstr>
      <vt:lpstr>Présentation PowerPoint</vt:lpstr>
      <vt:lpstr>Alors, c’est le futur 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Progressive Web App</dc:title>
  <dc:creator>CUVILLIERS Dominique</dc:creator>
  <cp:lastModifiedBy>GUET Clément</cp:lastModifiedBy>
  <cp:revision>71</cp:revision>
  <dcterms:modified xsi:type="dcterms:W3CDTF">2019-03-25T19:07:21Z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0x010100687D7A0272C7984BA4DBDF72ACFE6DCC</vt:lpwstr>
  </property>
</Properties>
</file>